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1" r:id="rId5"/>
    <p:sldId id="256" r:id="rId6"/>
    <p:sldId id="287" r:id="rId7"/>
    <p:sldId id="290" r:id="rId8"/>
    <p:sldId id="291" r:id="rId9"/>
    <p:sldId id="292" r:id="rId10"/>
    <p:sldId id="293" r:id="rId11"/>
    <p:sldId id="294" r:id="rId12"/>
    <p:sldId id="278" r:id="rId13"/>
    <p:sldId id="257" r:id="rId14"/>
    <p:sldId id="279" r:id="rId15"/>
    <p:sldId id="258" r:id="rId16"/>
    <p:sldId id="280" r:id="rId17"/>
    <p:sldId id="282" r:id="rId18"/>
    <p:sldId id="266" r:id="rId19"/>
    <p:sldId id="283" r:id="rId20"/>
    <p:sldId id="285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655" autoAdjust="0"/>
  </p:normalViewPr>
  <p:slideViewPr>
    <p:cSldViewPr snapToGrid="0">
      <p:cViewPr>
        <p:scale>
          <a:sx n="75" d="100"/>
          <a:sy n="75" d="100"/>
        </p:scale>
        <p:origin x="974" y="43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90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56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D058BE4-155D-A4C4-485C-B8DBEB0B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136526"/>
            <a:ext cx="11061700" cy="1544321"/>
          </a:xfrm>
        </p:spPr>
        <p:txBody>
          <a:bodyPr anchor="b">
            <a:normAutofit/>
          </a:bodyPr>
          <a:lstStyle/>
          <a:p>
            <a:pPr algn="just"/>
            <a:r>
              <a:rPr 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Investigating the Relationship Between Solar Irradiance and Output Voltage in Photovoltaic Systems: Correlation and Regression Analysis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9AD2C1-342A-BE19-6CC0-701C30A2FAA4}"/>
              </a:ext>
            </a:extLst>
          </p:cNvPr>
          <p:cNvSpPr txBox="1"/>
          <p:nvPr/>
        </p:nvSpPr>
        <p:spPr>
          <a:xfrm>
            <a:off x="673100" y="1899920"/>
            <a:ext cx="56565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to: </a:t>
            </a:r>
          </a:p>
          <a:p>
            <a:r>
              <a:rPr lang="en-US" sz="1800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 Mohiuddin Ahmad			</a:t>
            </a:r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sz="18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Professor 		</a:t>
            </a:r>
          </a:p>
          <a:p>
            <a:r>
              <a:rPr lang="en-US" sz="18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Dept. of Electrical and Electronic Engineering</a:t>
            </a:r>
            <a:b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&amp; Technology (KUET)</a:t>
            </a:r>
            <a:r>
              <a:rPr lang="en-US" sz="14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0C632-C344-487C-D2D4-039EAD681EA6}"/>
              </a:ext>
            </a:extLst>
          </p:cNvPr>
          <p:cNvSpPr txBox="1"/>
          <p:nvPr/>
        </p:nvSpPr>
        <p:spPr>
          <a:xfrm>
            <a:off x="6329680" y="2269252"/>
            <a:ext cx="56565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 Md. Shahjahan 			</a:t>
            </a:r>
            <a:b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  <a:p>
            <a:r>
              <a:rPr lang="en-US" sz="18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Dept. of Electrical and Electronic Engineering</a:t>
            </a:r>
            <a:b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&amp; Technology (KUET)</a:t>
            </a:r>
            <a:r>
              <a:rPr lang="en-US" sz="14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87DE06-6CFC-DA24-496D-E6F04D3B754A}"/>
              </a:ext>
            </a:extLst>
          </p:cNvPr>
          <p:cNvSpPr txBox="1"/>
          <p:nvPr/>
        </p:nvSpPr>
        <p:spPr>
          <a:xfrm>
            <a:off x="673100" y="3547435"/>
            <a:ext cx="1998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796F1B-188F-11EB-F205-3DB86D7A7738}"/>
              </a:ext>
            </a:extLst>
          </p:cNvPr>
          <p:cNvSpPr txBox="1"/>
          <p:nvPr/>
        </p:nvSpPr>
        <p:spPr>
          <a:xfrm>
            <a:off x="673100" y="4009101"/>
            <a:ext cx="50571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Tawseef Salim Rafi			 Roll:2003022				  Dept of </a:t>
            </a:r>
            <a:r>
              <a:rPr lang="en-US" sz="18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Electrical and Electronic Engineering</a:t>
            </a:r>
            <a:br>
              <a:rPr lang="en-US" sz="18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Section: A1				  Semester: 3</a:t>
            </a:r>
            <a:r>
              <a:rPr lang="en-US" sz="1800" baseline="30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Term:1</a:t>
            </a:r>
            <a:r>
              <a:rPr lang="en-US" sz="1800" baseline="30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  	</a:t>
            </a:r>
          </a:p>
          <a:p>
            <a:endParaRPr lang="en-US" sz="180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b="0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DEE189-624A-E4BD-9413-4E5E7B15B55D}"/>
              </a:ext>
            </a:extLst>
          </p:cNvPr>
          <p:cNvSpPr txBox="1"/>
          <p:nvPr/>
        </p:nvSpPr>
        <p:spPr>
          <a:xfrm>
            <a:off x="5956300" y="4059295"/>
            <a:ext cx="50571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Mahdi Muntakim</a:t>
            </a:r>
          </a:p>
          <a:p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Roll:2003022				  Dept of </a:t>
            </a:r>
            <a:r>
              <a:rPr lang="en-US" sz="18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Electrical and Electronic Engineering</a:t>
            </a:r>
            <a:br>
              <a:rPr lang="en-US" sz="18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Section: A1				  Semester: 3</a:t>
            </a:r>
            <a:r>
              <a:rPr lang="en-US" sz="1800" baseline="30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Term:1</a:t>
            </a:r>
            <a:r>
              <a:rPr lang="en-US" sz="1800" baseline="30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  	</a:t>
            </a:r>
          </a:p>
          <a:p>
            <a:endParaRPr lang="en-US" sz="180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b="0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0213E8-F188-F2BF-C5F8-C9B7763C5DC2}"/>
              </a:ext>
            </a:extLst>
          </p:cNvPr>
          <p:cNvSpPr txBox="1"/>
          <p:nvPr/>
        </p:nvSpPr>
        <p:spPr>
          <a:xfrm>
            <a:off x="541020" y="5821272"/>
            <a:ext cx="9608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Course: </a:t>
            </a:r>
            <a:r>
              <a:rPr lang="en-US" sz="1800" b="1" i="0" u="sng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Sessional on Numerical Methods and Stastistics                     </a:t>
            </a:r>
          </a:p>
          <a:p>
            <a:r>
              <a:rPr lang="en-US" sz="1800" b="1" i="0" u="sng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Course Code</a:t>
            </a:r>
            <a:r>
              <a:rPr lang="en-US" sz="1800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18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EE 3122</a:t>
            </a:r>
          </a:p>
          <a:p>
            <a:endParaRPr lang="en-US" sz="1000" b="0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A9668C8-A29A-385C-0CF9-A5863ADF0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422" y="5488259"/>
            <a:ext cx="877900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r>
              <a:rPr lang="en-US"/>
              <a:t>Topic one</a:t>
            </a:r>
          </a:p>
          <a:p>
            <a:r>
              <a:rPr lang="en-US"/>
              <a:t>Topic two</a:t>
            </a:r>
          </a:p>
          <a:p>
            <a:r>
              <a:rPr lang="en-US"/>
              <a:t>Topic three</a:t>
            </a:r>
          </a:p>
          <a:p>
            <a:r>
              <a:rPr lang="en-US"/>
              <a:t>Topic four</a:t>
            </a:r>
          </a:p>
          <a:p>
            <a:r>
              <a:rPr lang="en-US"/>
              <a:t>Topic five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en-US"/>
              <a:t>Overcoming nervousness</a:t>
            </a:r>
          </a:p>
        </p:txBody>
      </p:sp>
      <p:pic>
        <p:nvPicPr>
          <p:cNvPr id="16" name="Picture Placeholder 15" descr="A person stretching in a gym">
            <a:extLst>
              <a:ext uri="{FF2B5EF4-FFF2-40B4-BE49-F238E27FC236}">
                <a16:creationId xmlns:a16="http://schemas.microsoft.com/office/drawing/2014/main" id="{448EF356-1822-E2AE-2794-322870D4C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4" r="44"/>
          <a:stretch/>
        </p:blipFill>
        <p:spPr>
          <a:xfrm>
            <a:off x="0" y="-5080"/>
            <a:ext cx="6576291" cy="6872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/>
              <a:t>Engaging the audience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r>
              <a:rPr lang="en-US"/>
              <a:t>Techniques for connecting </a:t>
            </a:r>
          </a:p>
          <a:p>
            <a:pPr lvl="1"/>
            <a:r>
              <a:rPr lang="en-US"/>
              <a:t>Make eye contact with your audience to create a sense of intimacy and involvement</a:t>
            </a:r>
          </a:p>
          <a:p>
            <a:pPr lvl="1"/>
            <a:r>
              <a:rPr lang="en-US"/>
              <a:t>Weave relatable stories into your presentation using narratives that make your message memorable and impactful</a:t>
            </a:r>
          </a:p>
          <a:p>
            <a:pPr lvl="1"/>
            <a:r>
              <a:rPr lang="en-US"/>
              <a:t>Encourage questions and provide thoughtful responses to enhance audience participation</a:t>
            </a:r>
          </a:p>
          <a:p>
            <a:pPr lvl="1"/>
            <a:r>
              <a:rPr lang="en-US"/>
              <a:t>Use live polls or surveys to gather audience opinions, promoting engagement and making sure the audience feel involved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/>
              <a:t>Selecting Visual Aids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/>
          <a:lstStyle/>
          <a:p>
            <a:r>
              <a:rPr lang="en-US"/>
              <a:t>Navigating Q&amp;A Sessions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5B6E40-3A7D-ACF7-AA38-25977D32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1120" y="2960877"/>
            <a:ext cx="2722880" cy="351284"/>
          </a:xfrm>
        </p:spPr>
        <p:txBody>
          <a:bodyPr/>
          <a:lstStyle/>
          <a:p>
            <a:r>
              <a:rPr lang="en-US"/>
              <a:t>Preparing for questions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20" y="3392035"/>
            <a:ext cx="2722880" cy="2907164"/>
          </a:xfrm>
        </p:spPr>
        <p:txBody>
          <a:bodyPr>
            <a:normAutofit/>
          </a:bodyPr>
          <a:lstStyle/>
          <a:p>
            <a:r>
              <a:rPr lang="en-US"/>
              <a:t>Know your material in advance</a:t>
            </a:r>
          </a:p>
          <a:p>
            <a:r>
              <a:rPr lang="en-US"/>
              <a:t>Anticipate common questions</a:t>
            </a:r>
          </a:p>
          <a:p>
            <a:r>
              <a:rPr lang="en-US"/>
              <a:t>Rehearse your responses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536BD54-EFA1-25A2-9F04-4F22C36E2A5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54881" y="2960877"/>
            <a:ext cx="5516880" cy="351284"/>
          </a:xfrm>
        </p:spPr>
        <p:txBody>
          <a:bodyPr/>
          <a:lstStyle/>
          <a:p>
            <a:r>
              <a:rPr lang="en-US"/>
              <a:t>Maintaining composure</a:t>
            </a:r>
          </a:p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4881" y="3324859"/>
            <a:ext cx="5506720" cy="3031489"/>
          </a:xfrm>
        </p:spPr>
        <p:txBody>
          <a:bodyPr>
            <a:normAutofit/>
          </a:bodyPr>
          <a:lstStyle/>
          <a:p>
            <a:r>
              <a:rPr lang="en-US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/>
              <a:t>Stay calm</a:t>
            </a:r>
          </a:p>
          <a:p>
            <a:pPr lvl="1"/>
            <a:r>
              <a:rPr lang="en-US"/>
              <a:t>Actively listen</a:t>
            </a:r>
          </a:p>
          <a:p>
            <a:pPr lvl="1"/>
            <a:r>
              <a:rPr lang="en-US"/>
              <a:t>Pause and reflect</a:t>
            </a:r>
          </a:p>
          <a:p>
            <a:pPr lvl="1"/>
            <a:r>
              <a:rPr lang="en-US"/>
              <a:t>Maintain eye contact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/>
          <a:lstStyle/>
          <a:p>
            <a:r>
              <a:rPr lang="en-US"/>
              <a:t>Speaking Impact</a:t>
            </a:r>
          </a:p>
        </p:txBody>
      </p:sp>
      <p:pic>
        <p:nvPicPr>
          <p:cNvPr id="47" name="Picture Placeholder 46" descr="A person smiling with a shadow on the wall">
            <a:extLst>
              <a:ext uri="{FF2B5EF4-FFF2-40B4-BE49-F238E27FC236}">
                <a16:creationId xmlns:a16="http://schemas.microsoft.com/office/drawing/2014/main" id="{F55BC7A4-EE4B-7EFC-C325-408D66C3CB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2" r="112"/>
          <a:stretch/>
        </p:blipFill>
        <p:spPr>
          <a:xfrm>
            <a:off x="-28230" y="-9144"/>
            <a:ext cx="5481955" cy="68762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3660774"/>
            <a:ext cx="5907176" cy="2536826"/>
          </a:xfrm>
        </p:spPr>
        <p:txBody>
          <a:bodyPr>
            <a:noAutofit/>
          </a:bodyPr>
          <a:lstStyle/>
          <a:p>
            <a:r>
              <a:rPr lang="en-US"/>
              <a:t>Your ability to communicate effectively will leave a lasting impact on your audience</a:t>
            </a:r>
          </a:p>
          <a:p>
            <a:r>
              <a:rPr lang="en-US"/>
              <a:t>Effectively communicating involves not only delivering a message but also resonating with the experiences, values, and emotions of those listening 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/>
              <a:t>Dynamic </a:t>
            </a:r>
            <a:br>
              <a:rPr lang="en-US"/>
            </a:br>
            <a:r>
              <a:rPr lang="en-US"/>
              <a:t>delivery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r>
              <a:rPr lang="en-US"/>
              <a:t>Learn to infuse energy into your delivery to leave a lasting impression</a:t>
            </a:r>
          </a:p>
          <a:p>
            <a:r>
              <a:rPr lang="en-US"/>
              <a:t>One of the goals of effective communication is to motivate your audience</a:t>
            </a:r>
          </a:p>
        </p:txBody>
      </p:sp>
      <p:graphicFrame>
        <p:nvGraphicFramePr>
          <p:cNvPr id="10" name="Table Placeholder 2">
            <a:extLst>
              <a:ext uri="{FF2B5EF4-FFF2-40B4-BE49-F238E27FC236}">
                <a16:creationId xmlns:a16="http://schemas.microsoft.com/office/drawing/2014/main" id="{98ED67AF-B48B-F5F8-E2FD-1C98C42C4D54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774504910"/>
              </p:ext>
            </p:extLst>
          </p:nvPr>
        </p:nvGraphicFramePr>
        <p:xfrm>
          <a:off x="4216400" y="895350"/>
          <a:ext cx="7137404" cy="51158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84351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78435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784351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784351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810285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8395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8395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876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8395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119934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anchor="b"/>
          <a:lstStyle/>
          <a:p>
            <a:r>
              <a:rPr lang="en-US"/>
              <a:t>Speaking engagement metrics</a:t>
            </a:r>
          </a:p>
        </p:txBody>
      </p:sp>
      <p:graphicFrame>
        <p:nvGraphicFramePr>
          <p:cNvPr id="13" name="Table Placeholder 2">
            <a:extLst>
              <a:ext uri="{FF2B5EF4-FFF2-40B4-BE49-F238E27FC236}">
                <a16:creationId xmlns:a16="http://schemas.microsoft.com/office/drawing/2014/main" id="{4A94C7BE-6E60-66F0-EFD4-2F452B0D743A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224246859"/>
              </p:ext>
            </p:extLst>
          </p:nvPr>
        </p:nvGraphicFramePr>
        <p:xfrm>
          <a:off x="838200" y="2111375"/>
          <a:ext cx="10515601" cy="35709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3399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45089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375942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25476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733347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318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318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318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318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1024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21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/>
              <a:t>Brita Tamm</a:t>
            </a:r>
          </a:p>
          <a:p>
            <a:r>
              <a:rPr lang="en-US"/>
              <a:t>502-555-0152</a:t>
            </a:r>
          </a:p>
          <a:p>
            <a:r>
              <a:rPr lang="en-US"/>
              <a:t>brita@firstupconsultants.com</a:t>
            </a:r>
          </a:p>
          <a:p>
            <a:r>
              <a:rPr lang="en-US"/>
              <a:t>www.firstupconsultants.com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E0EF60B-B53C-1DB5-42C7-708F86FE1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0" y="345440"/>
            <a:ext cx="5120640" cy="3860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</a:t>
            </a:r>
            <a:br>
              <a:rPr lang="en-US" sz="1800" b="1" i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9CB1DAA3-4539-ABE7-CD29-6A3EDAD2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AB4753-6C79-7A7A-926E-96CEA5C86CDF}"/>
              </a:ext>
            </a:extLst>
          </p:cNvPr>
          <p:cNvSpPr/>
          <p:nvPr/>
        </p:nvSpPr>
        <p:spPr>
          <a:xfrm>
            <a:off x="2219959" y="904240"/>
            <a:ext cx="3139440" cy="3860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Numerical Approach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80F078-CAC2-7195-AC1D-4B47279F7476}"/>
              </a:ext>
            </a:extLst>
          </p:cNvPr>
          <p:cNvSpPr/>
          <p:nvPr/>
        </p:nvSpPr>
        <p:spPr>
          <a:xfrm>
            <a:off x="4716272" y="1702816"/>
            <a:ext cx="2521702" cy="3860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Regression Analysis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14FDD9-7113-6095-631A-D29D963B5888}"/>
              </a:ext>
            </a:extLst>
          </p:cNvPr>
          <p:cNvSpPr/>
          <p:nvPr/>
        </p:nvSpPr>
        <p:spPr>
          <a:xfrm>
            <a:off x="589279" y="1702816"/>
            <a:ext cx="2587751" cy="3860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Correlation Analysis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896DD2-4367-D2BB-2F3F-6B125DFF6FCD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1883155" y="1290320"/>
            <a:ext cx="1906524" cy="41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965D6E-6131-6562-FB99-CD227E734635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3789679" y="1290320"/>
            <a:ext cx="2187444" cy="41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CB05BB-C276-D9FC-AF35-80F5B22FE98A}"/>
              </a:ext>
            </a:extLst>
          </p:cNvPr>
          <p:cNvSpPr/>
          <p:nvPr/>
        </p:nvSpPr>
        <p:spPr>
          <a:xfrm>
            <a:off x="395731" y="2501392"/>
            <a:ext cx="2974848" cy="16520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Existence of Relationship between independent variable and dependent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Strength of relationship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C5DE4BF-3E41-97E5-FABE-291B9AF479D2}"/>
              </a:ext>
            </a:extLst>
          </p:cNvPr>
          <p:cNvCxnSpPr>
            <a:stCxn id="6" idx="2"/>
            <a:endCxn id="24" idx="0"/>
          </p:cNvCxnSpPr>
          <p:nvPr/>
        </p:nvCxnSpPr>
        <p:spPr>
          <a:xfrm>
            <a:off x="1883155" y="2088896"/>
            <a:ext cx="0" cy="41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F7ACC94-B64E-F10C-4550-1F57C3FE2C05}"/>
              </a:ext>
            </a:extLst>
          </p:cNvPr>
          <p:cNvSpPr/>
          <p:nvPr/>
        </p:nvSpPr>
        <p:spPr>
          <a:xfrm>
            <a:off x="4489699" y="2494788"/>
            <a:ext cx="2974848" cy="7853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Prediction and forecasting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D7B81C-4F79-D125-9C81-CB4BAA26EEA1}"/>
              </a:ext>
            </a:extLst>
          </p:cNvPr>
          <p:cNvCxnSpPr>
            <a:stCxn id="5" idx="2"/>
            <a:endCxn id="27" idx="0"/>
          </p:cNvCxnSpPr>
          <p:nvPr/>
        </p:nvCxnSpPr>
        <p:spPr>
          <a:xfrm>
            <a:off x="5977123" y="2088896"/>
            <a:ext cx="0" cy="40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8B50E433-37D2-4144-2093-A75F6144D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646" y="731520"/>
            <a:ext cx="3960078" cy="54187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AB296F-034F-5E7B-4F9A-20F5E23B7BC8}"/>
              </a:ext>
            </a:extLst>
          </p:cNvPr>
          <p:cNvSpPr txBox="1"/>
          <p:nvPr/>
        </p:nvSpPr>
        <p:spPr>
          <a:xfrm>
            <a:off x="9193125" y="6193655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452CFA-AD24-9E54-ED08-4887F9B3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323" y="946812"/>
            <a:ext cx="8483600" cy="277163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E0EF60B-B53C-1DB5-42C7-708F86FE1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121" y="254000"/>
            <a:ext cx="3251199" cy="508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u="sng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Initialization of dataset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9CB1DAA3-4539-ABE7-CD29-6A3EDAD2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131E93-A9C7-751A-9D82-97B8F92155C4}"/>
              </a:ext>
            </a:extLst>
          </p:cNvPr>
          <p:cNvSpPr/>
          <p:nvPr/>
        </p:nvSpPr>
        <p:spPr>
          <a:xfrm>
            <a:off x="751840" y="762000"/>
            <a:ext cx="2143760" cy="5952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Solar Irradiance</a:t>
            </a:r>
          </a:p>
          <a:p>
            <a:pPr algn="ctr"/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(independent variable)</a:t>
            </a:r>
          </a:p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80189-3EED-77E1-41E4-A25DEE175689}"/>
              </a:ext>
            </a:extLst>
          </p:cNvPr>
          <p:cNvSpPr/>
          <p:nvPr/>
        </p:nvSpPr>
        <p:spPr>
          <a:xfrm>
            <a:off x="9795215" y="2180998"/>
            <a:ext cx="2143821" cy="5791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 Voltage</a:t>
            </a:r>
          </a:p>
          <a:p>
            <a:pPr algn="ctr"/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(dependent variable)</a:t>
            </a:r>
          </a:p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05ED89-0553-9D43-A0ED-5754EE955BFC}"/>
              </a:ext>
            </a:extLst>
          </p:cNvPr>
          <p:cNvCxnSpPr>
            <a:stCxn id="12" idx="2"/>
          </p:cNvCxnSpPr>
          <p:nvPr/>
        </p:nvCxnSpPr>
        <p:spPr>
          <a:xfrm flipH="1">
            <a:off x="10078720" y="2760117"/>
            <a:ext cx="788406" cy="24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25A6F3-60B3-30F7-5AEC-8219F2A51AB0}"/>
              </a:ext>
            </a:extLst>
          </p:cNvPr>
          <p:cNvCxnSpPr>
            <a:stCxn id="5" idx="2"/>
          </p:cNvCxnSpPr>
          <p:nvPr/>
        </p:nvCxnSpPr>
        <p:spPr>
          <a:xfrm>
            <a:off x="1823720" y="1357267"/>
            <a:ext cx="472440" cy="67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3E6A7F1-2654-4BB7-2ED9-18331FA19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64" y="3007360"/>
            <a:ext cx="2845836" cy="36362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E5A9BB-AAC1-E159-CFF8-DB2348EAE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535" y="3903254"/>
            <a:ext cx="4130306" cy="23179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B35AA4-AB93-FA13-5E59-3B46D6ED9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4471" y="3926709"/>
            <a:ext cx="4124851" cy="22944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BFA3078-4EF1-E660-E2C8-B0D4D4D1C71B}"/>
              </a:ext>
            </a:extLst>
          </p:cNvPr>
          <p:cNvSpPr txBox="1"/>
          <p:nvPr/>
        </p:nvSpPr>
        <p:spPr>
          <a:xfrm>
            <a:off x="4652896" y="6171683"/>
            <a:ext cx="274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Solar irradiance vs 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D6668D-C3A2-0F80-2487-848F07A62949}"/>
              </a:ext>
            </a:extLst>
          </p:cNvPr>
          <p:cNvSpPr txBox="1"/>
          <p:nvPr/>
        </p:nvSpPr>
        <p:spPr>
          <a:xfrm>
            <a:off x="8614063" y="6169579"/>
            <a:ext cx="274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Output Voltage vs Time</a:t>
            </a:r>
          </a:p>
        </p:txBody>
      </p:sp>
    </p:spTree>
    <p:extLst>
      <p:ext uri="{BB962C8B-B14F-4D97-AF65-F5344CB8AC3E}">
        <p14:creationId xmlns:p14="http://schemas.microsoft.com/office/powerpoint/2010/main" val="4188320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9CB1DAA3-4539-ABE7-CD29-6A3EDAD2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01908A-7436-DF77-3D9F-ED5913542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380" y="255270"/>
            <a:ext cx="9159240" cy="557530"/>
          </a:xfrm>
        </p:spPr>
        <p:txBody>
          <a:bodyPr/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ESTIMATION OF CORRELATION AND REGRESSION COEFFICIENT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FCE10-7F0E-F7F5-C2FE-B6C976578DFD}"/>
              </a:ext>
            </a:extLst>
          </p:cNvPr>
          <p:cNvSpPr/>
          <p:nvPr/>
        </p:nvSpPr>
        <p:spPr>
          <a:xfrm>
            <a:off x="558801" y="1320800"/>
            <a:ext cx="5455920" cy="48564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44063-CA1D-5A29-84A3-806E13FB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462384"/>
            <a:ext cx="5770880" cy="46234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3D28E2-99EF-542F-2DD5-2D7126FBDD78}"/>
              </a:ext>
            </a:extLst>
          </p:cNvPr>
          <p:cNvSpPr/>
          <p:nvPr/>
        </p:nvSpPr>
        <p:spPr>
          <a:xfrm>
            <a:off x="6248400" y="1320800"/>
            <a:ext cx="5699760" cy="37757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C43DF-C3F9-739B-1418-C6725EA44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248" y="1462384"/>
            <a:ext cx="5251964" cy="34448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FFF180-9F4E-7B66-AFBC-E6628AF1FC82}"/>
              </a:ext>
            </a:extLst>
          </p:cNvPr>
          <p:cNvSpPr txBox="1"/>
          <p:nvPr/>
        </p:nvSpPr>
        <p:spPr>
          <a:xfrm>
            <a:off x="444501" y="910312"/>
            <a:ext cx="2842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CORRELATION COEFFICIENT 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2FAA64-BFD0-A4FB-83B6-33011E05110B}"/>
              </a:ext>
            </a:extLst>
          </p:cNvPr>
          <p:cNvSpPr txBox="1"/>
          <p:nvPr/>
        </p:nvSpPr>
        <p:spPr>
          <a:xfrm>
            <a:off x="6096000" y="916661"/>
            <a:ext cx="2842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REGRESSION COEFFICIENT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5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4D95-CA35-98E6-9476-C4F3D922F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0" y="121920"/>
            <a:ext cx="3886200" cy="791210"/>
          </a:xfrm>
        </p:spPr>
        <p:txBody>
          <a:bodyPr>
            <a:norm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 AND DISCUSSION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145E4-D0C8-B6AC-CC53-6F98A923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9F46C3-1639-36DB-9CD4-BA0FCA294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592"/>
          <a:stretch/>
        </p:blipFill>
        <p:spPr>
          <a:xfrm>
            <a:off x="479741" y="1055528"/>
            <a:ext cx="6265647" cy="3041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E71A37-485D-75C8-EDDB-BEFAC2F98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274" y="913130"/>
            <a:ext cx="5131984" cy="3526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77FB86-86AE-F07A-E432-BEC9F0BE61A0}"/>
              </a:ext>
            </a:extLst>
          </p:cNvPr>
          <p:cNvSpPr txBox="1"/>
          <p:nvPr/>
        </p:nvSpPr>
        <p:spPr>
          <a:xfrm>
            <a:off x="479742" y="4439920"/>
            <a:ext cx="108689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Since the value of correlation coefficient is non zero, therefore there is a correlation between solar irradiance and output voltage, which is simple in nature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value of r is between .9 to .99, so there is a very high positive correlation between them that moves in the same direction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Therefore, when the irradiance is increased, the output voltage also increases and when the irradiance is decreased, the output voltage also decreases</a:t>
            </a:r>
          </a:p>
        </p:txBody>
      </p:sp>
    </p:spTree>
    <p:extLst>
      <p:ext uri="{BB962C8B-B14F-4D97-AF65-F5344CB8AC3E}">
        <p14:creationId xmlns:p14="http://schemas.microsoft.com/office/powerpoint/2010/main" val="2347642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9A7076-2379-A72A-BDE3-01093C8CD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64" y="151016"/>
            <a:ext cx="4367460" cy="32779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145E4-D0C8-B6AC-CC53-6F98A923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76C17-6C97-C676-94AF-1B5CD218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908" y="151016"/>
            <a:ext cx="4370645" cy="3277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D57C15-3D3A-36F9-B16A-AF918AA8CF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03"/>
          <a:stretch/>
        </p:blipFill>
        <p:spPr>
          <a:xfrm>
            <a:off x="9052553" y="151016"/>
            <a:ext cx="2804157" cy="382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1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4D95-CA35-98E6-9476-C4F3D922F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220" y="255270"/>
            <a:ext cx="1813559" cy="659130"/>
          </a:xfrm>
        </p:spPr>
        <p:txBody>
          <a:bodyPr>
            <a:normAutofit fontScale="90000"/>
          </a:bodyPr>
          <a:lstStyle/>
          <a:p>
            <a:r>
              <a:rPr lang="en-US" sz="2700" b="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Appendix</a:t>
            </a:r>
            <a:br>
              <a:rPr lang="en-US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145E4-D0C8-B6AC-CC53-6F98A923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EDF5F-FF2C-CEAC-2DCB-A3F191E9EA9B}"/>
              </a:ext>
            </a:extLst>
          </p:cNvPr>
          <p:cNvSpPr/>
          <p:nvPr/>
        </p:nvSpPr>
        <p:spPr>
          <a:xfrm>
            <a:off x="388101" y="914399"/>
            <a:ext cx="5354320" cy="55270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solidFill>
                  <a:srgbClr val="008013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%read data from txt file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file=</a:t>
            </a:r>
            <a:r>
              <a:rPr lang="en-US" sz="100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readtable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100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"C:\Users\ASUS\Desktop\Project.txt"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x=file.Var1;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y=file.Var2;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z=file.Var3;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xsquare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=x.^2;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ysquare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=y.^2;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xy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=x.*y;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n=length(x);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xavg=sum(x)/n;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yavg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=sum(y)/n;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solidFill>
                  <a:srgbClr val="008013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%regression eq of irradiance on output voltage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Bxy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=(n*sum(</a:t>
            </a:r>
            <a:r>
              <a:rPr lang="en-US" sz="100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xy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)-sum(x)*sum(y))/(n*sum(</a:t>
            </a:r>
            <a:r>
              <a:rPr lang="en-US" sz="100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ysquare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)-(sum(y))^2);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fprintf(</a:t>
            </a:r>
            <a:r>
              <a:rPr lang="en-US" sz="100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"\nRegression eq of solar irradiance: \</a:t>
            </a:r>
            <a:r>
              <a:rPr lang="en-US" sz="1000" b="0" i="0" kern="0" err="1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nI</a:t>
            </a:r>
            <a:r>
              <a:rPr lang="en-US" sz="100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= %.2f*(V-%.2f)+%.2f \n"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,Bxy,yavg,xavg);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solidFill>
                  <a:srgbClr val="008013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%regression eq of output voltage on irradiance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Byx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=(n*sum(</a:t>
            </a:r>
            <a:r>
              <a:rPr lang="en-US" sz="100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xy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)-sum(x)*sum(y))/(n*sum(</a:t>
            </a:r>
            <a:r>
              <a:rPr lang="en-US" sz="100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xsquare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)-(sum(x))^2);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fprintf(</a:t>
            </a:r>
            <a:r>
              <a:rPr lang="en-US" sz="100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"\nRegression eq of output voltage: \</a:t>
            </a:r>
            <a:r>
              <a:rPr lang="en-US" sz="1000" b="0" i="0" kern="0" err="1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nV</a:t>
            </a:r>
            <a:r>
              <a:rPr lang="en-US" sz="100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= %.2f*(I-%.2f)+%.2f \n"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sz="100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Byx,xavg,yavg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solidFill>
                  <a:srgbClr val="008013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%regression and correlation coefficient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fprintf(</a:t>
            </a:r>
            <a:r>
              <a:rPr lang="en-US" sz="100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"\</a:t>
            </a:r>
            <a:r>
              <a:rPr lang="en-US" sz="1000" b="0" i="0" kern="0" err="1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nvalue</a:t>
            </a:r>
            <a:r>
              <a:rPr lang="en-US" sz="100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of regression coefficient of solar irradiance= %f \n"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sz="100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Bxy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fprintf(</a:t>
            </a:r>
            <a:r>
              <a:rPr lang="en-US" sz="100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"\</a:t>
            </a:r>
            <a:r>
              <a:rPr lang="en-US" sz="1000" b="0" i="0" kern="0" err="1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nvalue</a:t>
            </a:r>
            <a:r>
              <a:rPr lang="en-US" sz="100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of regression coefficient of output voltage= %f \n"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sz="100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Byx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r=sqrt(</a:t>
            </a:r>
            <a:r>
              <a:rPr lang="en-US" sz="100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Bxy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sz="100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Byx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fprintf(</a:t>
            </a:r>
            <a:r>
              <a:rPr lang="en-US" sz="100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"\</a:t>
            </a:r>
            <a:r>
              <a:rPr lang="en-US" sz="1000" b="0" i="0" kern="0" err="1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nvalue</a:t>
            </a:r>
            <a:r>
              <a:rPr lang="en-US" sz="100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of correlation coefficient= %f \</a:t>
            </a:r>
            <a:r>
              <a:rPr lang="en-US" sz="1000" b="0" i="0" kern="0" err="1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n"</a:t>
            </a:r>
            <a:r>
              <a:rPr lang="en-US" sz="100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,r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solidFill>
                  <a:srgbClr val="008013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%Predicting Value from Prediction Function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predicted=zeros(n,1);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solidFill>
                  <a:srgbClr val="0E00FF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sz="100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=1:n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predicted(</a:t>
            </a:r>
            <a:r>
              <a:rPr lang="en-US" sz="100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lang="en-US" sz="100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Byx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*(x(</a:t>
            </a:r>
            <a:r>
              <a:rPr lang="en-US" sz="100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)-xavg)+</a:t>
            </a:r>
            <a:r>
              <a:rPr lang="en-US" sz="100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yavg</a:t>
            </a:r>
            <a:r>
              <a:rPr lang="en-US" sz="100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sz="1000" b="0" i="0" kern="0">
                <a:solidFill>
                  <a:srgbClr val="008013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%prediction function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kern="0">
                <a:solidFill>
                  <a:srgbClr val="0E00FF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lang="en-US" sz="10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5037F-CC20-E614-0230-42A45549C915}"/>
              </a:ext>
            </a:extLst>
          </p:cNvPr>
          <p:cNvSpPr/>
          <p:nvPr/>
        </p:nvSpPr>
        <p:spPr>
          <a:xfrm>
            <a:off x="5963920" y="914400"/>
            <a:ext cx="5648960" cy="5527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solidFill>
                  <a:srgbClr val="008013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%Mean Absolute Percentage Error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error=zeros(n,1);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solidFill>
                  <a:srgbClr val="0E00FF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j=1:n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error(j)=abs((exact(j)-predicted(j))/exact(j));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solidFill>
                  <a:srgbClr val="0E00FF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MAPE=sum(error)/n*100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solidFill>
                  <a:srgbClr val="008013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%Error Plot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plot(z, error(1:end),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'b-'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xlabel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'Time (24 hour format)'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ylabel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'Error'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title(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'Error Graph'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grid 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on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solidFill>
                  <a:srgbClr val="008013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%Overall plot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Y=min(y):max(y);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P=</a:t>
            </a:r>
            <a:r>
              <a:rPr lang="en-US" sz="105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Bxy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*(Y-</a:t>
            </a:r>
            <a:r>
              <a:rPr lang="en-US" sz="105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yavg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)+xavg;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X=min(x):max(x);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Q=</a:t>
            </a:r>
            <a:r>
              <a:rPr lang="en-US" sz="105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Byx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*(X-xavg)+</a:t>
            </a:r>
            <a:r>
              <a:rPr lang="en-US" sz="105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yavg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figure;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scatter(x,y,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'b'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'linewidth'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,2,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'DisplayName'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'Recorded Point'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hold 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on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plot(P,Y,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'-r'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'linewidth'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,1,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'DisplayName'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'Regression Of Irradiance'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hold 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on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plot(X,Q,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'-g'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'linewidth'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,1,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'DisplayName'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'Regression of Output Voltage'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hold 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off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xlabel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"value of Irradiance"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ylabel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"value of Output Voltage"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title(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"Regression Analysis of PV System"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legend(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sz="1050" b="0" i="0" kern="0" err="1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Location'</a:t>
            </a:r>
            <a:r>
              <a:rPr lang="en-US" sz="1050" b="0" i="0" kern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sz="1050" b="0" i="0" kern="0" err="1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'best</a:t>
            </a:r>
            <a:r>
              <a:rPr lang="en-US" sz="1050" b="0" i="0" kern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b="0" i="0" kern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05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58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4D95-CA35-98E6-9476-C4F3D922F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145E4-D0C8-B6AC-CC53-6F98A923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81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{46AB9B5A-1BEB-4138-82E8-8208A655327D}tf67328976_win32</Template>
  <TotalTime>269</TotalTime>
  <Words>1165</Words>
  <Application>Microsoft Office PowerPoint</Application>
  <PresentationFormat>Widescreen</PresentationFormat>
  <Paragraphs>218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Tenorite</vt:lpstr>
      <vt:lpstr>Times New Roman</vt:lpstr>
      <vt:lpstr>Custom</vt:lpstr>
      <vt:lpstr>Investigating the Relationship Between Solar Irradiance and Output Voltage in Photovoltaic Systems: Correlation and Regression Analysis</vt:lpstr>
      <vt:lpstr>Methodology </vt:lpstr>
      <vt:lpstr>Initialization of dataset</vt:lpstr>
      <vt:lpstr>ESTIMATION OF CORRELATION AND REGRESSION COEFFICIENT</vt:lpstr>
      <vt:lpstr>RESULT AND DISCUSSION</vt:lpstr>
      <vt:lpstr>PowerPoint Presentation</vt:lpstr>
      <vt:lpstr>Appendix </vt:lpstr>
      <vt:lpstr>PowerPoint Presentation</vt:lpstr>
      <vt:lpstr>PowerPoint Presentation</vt:lpstr>
      <vt:lpstr>AGENDA</vt:lpstr>
      <vt:lpstr>Overcoming nervousness</vt:lpstr>
      <vt:lpstr>Engaging the audience</vt:lpstr>
      <vt:lpstr>Selecting Visual Aids</vt:lpstr>
      <vt:lpstr>Navigating Q&amp;A Sessions</vt:lpstr>
      <vt:lpstr>Speaking Impact</vt:lpstr>
      <vt:lpstr>Dynamic  delivery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the Relationship Between Solar Irradiance and Output Voltage in Photovoltaic Systems: Correlation and Regression Analysis  </dc:title>
  <dc:creator>Tawseef Salim Rafi</dc:creator>
  <cp:lastModifiedBy>Tawseef Salim Rafi</cp:lastModifiedBy>
  <cp:revision>5</cp:revision>
  <dcterms:created xsi:type="dcterms:W3CDTF">2024-05-15T13:41:17Z</dcterms:created>
  <dcterms:modified xsi:type="dcterms:W3CDTF">2024-05-15T18:10:55Z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